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257" r:id="rId4"/>
    <p:sldId id="260" r:id="rId5"/>
    <p:sldId id="259" r:id="rId6"/>
    <p:sldId id="262" r:id="rId7"/>
    <p:sldId id="263" r:id="rId8"/>
    <p:sldId id="264" r:id="rId9"/>
    <p:sldId id="265" r:id="rId10"/>
    <p:sldId id="282" r:id="rId11"/>
    <p:sldId id="284" r:id="rId12"/>
    <p:sldId id="267" r:id="rId13"/>
    <p:sldId id="283" r:id="rId14"/>
    <p:sldId id="268" r:id="rId15"/>
    <p:sldId id="269" r:id="rId16"/>
    <p:sldId id="285" r:id="rId17"/>
    <p:sldId id="286" r:id="rId18"/>
    <p:sldId id="287" r:id="rId19"/>
    <p:sldId id="288" r:id="rId20"/>
    <p:sldId id="289" r:id="rId21"/>
    <p:sldId id="290" r:id="rId22"/>
    <p:sldId id="270" r:id="rId23"/>
    <p:sldId id="271" r:id="rId24"/>
    <p:sldId id="274" r:id="rId25"/>
    <p:sldId id="275" r:id="rId26"/>
    <p:sldId id="276" r:id="rId27"/>
    <p:sldId id="277" r:id="rId28"/>
    <p:sldId id="278" r:id="rId29"/>
    <p:sldId id="279" r:id="rId30"/>
    <p:sldId id="272" r:id="rId31"/>
    <p:sldId id="273" r:id="rId32"/>
    <p:sldId id="280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7ACE2-BFD6-4D6B-8C76-69987D59E538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8608D-A6AC-485A-B26C-EEAA67BEA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8608D-A6AC-485A-B26C-EEAA67BEA90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B1BFC-B793-4E04-A057-CC437D8E5E21}" type="datetimeFigureOut">
              <a:rPr lang="ru-RU" smtClean="0"/>
              <a:pPr/>
              <a:t>21.09.2018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85B7F-E3E6-4DC7-A441-493B44D6C2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01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Костенковско-Борщевская археологическая экспедиция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Раскопки в Борщево-5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inion Pro" pitchFamily="18" charset="0"/>
              </a:rPr>
              <a:t>Из чего состоит культурный слой?</a:t>
            </a:r>
            <a:endParaRPr lang="ru-RU" dirty="0">
              <a:latin typeface="Minion Pro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642918"/>
            <a:ext cx="9144000" cy="6715172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None/>
            </a:pPr>
            <a:r>
              <a:rPr lang="ru-RU" sz="3300" dirty="0" smtClean="0">
                <a:latin typeface="Minion Pro" pitchFamily="18" charset="0"/>
              </a:rPr>
              <a:t>	Собственно </a:t>
            </a:r>
            <a:r>
              <a:rPr lang="ru-RU" sz="3300" dirty="0" smtClean="0">
                <a:latin typeface="Minion Pro" pitchFamily="18" charset="0"/>
              </a:rPr>
              <a:t>говоря, культурный слой состоит из четырёх </a:t>
            </a:r>
            <a:r>
              <a:rPr lang="ru-RU" sz="3300" dirty="0" smtClean="0">
                <a:latin typeface="Minion Pro" pitchFamily="18" charset="0"/>
              </a:rPr>
              <a:t>компонентов:</a:t>
            </a:r>
            <a:endParaRPr lang="ru-RU" sz="3300" dirty="0" smtClean="0">
              <a:latin typeface="Minion Pro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300" b="1" dirty="0" smtClean="0">
                <a:latin typeface="Minion Pro" pitchFamily="18" charset="0"/>
              </a:rPr>
              <a:t>Артефакты</a:t>
            </a:r>
            <a:r>
              <a:rPr lang="ru-RU" sz="3300" dirty="0" smtClean="0">
                <a:latin typeface="Minion Pro" pitchFamily="18" charset="0"/>
              </a:rPr>
              <a:t>- </a:t>
            </a:r>
            <a:r>
              <a:rPr lang="ru-RU" sz="3300" dirty="0" smtClean="0">
                <a:latin typeface="Minion Pro" pitchFamily="18" charset="0"/>
              </a:rPr>
              <a:t>это объекты, созданные или подвергнутые обработке людьми. </a:t>
            </a:r>
            <a:br>
              <a:rPr lang="ru-RU" sz="3300" dirty="0" smtClean="0">
                <a:latin typeface="Minion Pro" pitchFamily="18" charset="0"/>
              </a:rPr>
            </a:br>
            <a:r>
              <a:rPr lang="ru-RU" sz="3300" dirty="0" smtClean="0">
                <a:latin typeface="Minion Pro" pitchFamily="18" charset="0"/>
              </a:rPr>
              <a:t>К ним относится огромное множество предметов - орудия труда, украшения, сосуды, наконечники стрел, предметы одежды и т.д. и т. </a:t>
            </a:r>
            <a:r>
              <a:rPr lang="ru-RU" sz="3300" dirty="0" smtClean="0">
                <a:latin typeface="Minion Pro" pitchFamily="18" charset="0"/>
              </a:rPr>
              <a:t>п.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300" b="1" dirty="0" smtClean="0">
                <a:latin typeface="Minion Pro" pitchFamily="18" charset="0"/>
              </a:rPr>
              <a:t>Сооружения</a:t>
            </a:r>
            <a:r>
              <a:rPr lang="ru-RU" sz="3300" dirty="0" smtClean="0">
                <a:latin typeface="Minion Pro" pitchFamily="18" charset="0"/>
              </a:rPr>
              <a:t>  </a:t>
            </a:r>
            <a:r>
              <a:rPr lang="ru-RU" sz="3300" dirty="0" smtClean="0">
                <a:latin typeface="Minion Pro" pitchFamily="18" charset="0"/>
              </a:rPr>
              <a:t>- это археологические объекты, представляющие собой созданные человеком крупные объекты и нарушения грунтового слоя. Простейшим и наиболее распространенным сооружением является выкопанная в земле яма. Её можно обнаружить по отличию ее заполнения от окружающей почвы, часто более темному и мягкому, с более высоким содержанием органических материалов. </a:t>
            </a:r>
            <a:endParaRPr lang="ru-RU" sz="3300" dirty="0" smtClean="0">
              <a:latin typeface="Minion Pro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300" b="1" dirty="0" smtClean="0">
                <a:latin typeface="Minion Pro" pitchFamily="18" charset="0"/>
              </a:rPr>
              <a:t>Биологические </a:t>
            </a:r>
            <a:r>
              <a:rPr lang="ru-RU" sz="3300" b="1" dirty="0" smtClean="0">
                <a:latin typeface="Minion Pro" pitchFamily="18" charset="0"/>
              </a:rPr>
              <a:t>остатки</a:t>
            </a:r>
            <a:r>
              <a:rPr lang="ru-RU" sz="3300" dirty="0" smtClean="0">
                <a:latin typeface="Minion Pro" pitchFamily="18" charset="0"/>
              </a:rPr>
              <a:t> – любые материалы, некогда принадлежавшие к живой природе: необработанные кости, раковины улиток, пыльца растений, листва, навоз, зерна, уголь и древесина (и т. д. и т. п.). Из них исключаются предметы, ставшие в процессе обработки артефактами, например, льняная или шерстяная ткань, деревянная ложка или костяная игла</a:t>
            </a:r>
            <a:r>
              <a:rPr lang="ru-RU" sz="3300" dirty="0" smtClean="0">
                <a:latin typeface="Minion Pro" pitchFamily="18" charset="0"/>
              </a:rPr>
              <a:t>.</a:t>
            </a:r>
            <a:endParaRPr lang="ru-RU" sz="3300" dirty="0" smtClean="0">
              <a:latin typeface="Minion Pro" pitchFamily="18" charset="0"/>
            </a:endParaRPr>
          </a:p>
          <a:p>
            <a:pPr marL="514350" indent="-514350">
              <a:buNone/>
            </a:pPr>
            <a:r>
              <a:rPr lang="ru-RU" sz="3300" dirty="0" smtClean="0">
                <a:latin typeface="Minion Pro" pitchFamily="18" charset="0"/>
              </a:rPr>
              <a:t>	</a:t>
            </a:r>
            <a:r>
              <a:rPr lang="ru-RU" sz="3300" dirty="0" smtClean="0">
                <a:latin typeface="Minion Pro" pitchFamily="18" charset="0"/>
              </a:rPr>
              <a:t>Сами </a:t>
            </a:r>
            <a:r>
              <a:rPr lang="ru-RU" sz="3300" dirty="0" smtClean="0">
                <a:latin typeface="Minion Pro" pitchFamily="18" charset="0"/>
              </a:rPr>
              <a:t>биологические остатки, в свою очередь можно разделить на четыре вида. </a:t>
            </a:r>
            <a:endParaRPr lang="ru-RU" sz="3300" dirty="0" smtClean="0">
              <a:latin typeface="Minion Pro" pitchFamily="18" charset="0"/>
            </a:endParaRPr>
          </a:p>
          <a:p>
            <a:pPr marL="914400" lvl="1" indent="-514350">
              <a:buFont typeface="Wingdings" pitchFamily="2" charset="2"/>
              <a:buChar char="ü"/>
            </a:pPr>
            <a:r>
              <a:rPr lang="ru-RU" sz="2900" i="1" dirty="0" smtClean="0">
                <a:latin typeface="Minion Pro" pitchFamily="18" charset="0"/>
              </a:rPr>
              <a:t>Пищевые </a:t>
            </a:r>
            <a:r>
              <a:rPr lang="ru-RU" sz="2900" i="1" dirty="0" smtClean="0">
                <a:latin typeface="Minion Pro" pitchFamily="18" charset="0"/>
              </a:rPr>
              <a:t>остатки</a:t>
            </a:r>
            <a:r>
              <a:rPr lang="ru-RU" sz="2900" dirty="0" smtClean="0">
                <a:latin typeface="Minion Pro" pitchFamily="18" charset="0"/>
              </a:rPr>
              <a:t>. Представляют собой либо кусочки, выброшенные в ходе </a:t>
            </a:r>
            <a:r>
              <a:rPr lang="ru-RU" sz="2900" dirty="0" smtClean="0">
                <a:latin typeface="Minion Pro" pitchFamily="18" charset="0"/>
              </a:rPr>
              <a:t>приготовления </a:t>
            </a:r>
            <a:r>
              <a:rPr lang="ru-RU" sz="2900" dirty="0" smtClean="0">
                <a:latin typeface="Minion Pro" pitchFamily="18" charset="0"/>
              </a:rPr>
              <a:t>и употребления пищи, либо остатки еды. В эту категорию входят, </a:t>
            </a:r>
            <a:r>
              <a:rPr lang="ru-RU" sz="2900" dirty="0" smtClean="0">
                <a:latin typeface="Minion Pro" pitchFamily="18" charset="0"/>
              </a:rPr>
              <a:t>например</a:t>
            </a:r>
            <a:r>
              <a:rPr lang="ru-RU" sz="2900" dirty="0" smtClean="0">
                <a:latin typeface="Minion Pro" pitchFamily="18" charset="0"/>
              </a:rPr>
              <a:t>, кости, скорлупа орехов, предполагающие, что сам моллюск, мясо или </a:t>
            </a:r>
            <a:r>
              <a:rPr lang="ru-RU" sz="2900" dirty="0" smtClean="0">
                <a:latin typeface="Minion Pro" pitchFamily="18" charset="0"/>
              </a:rPr>
              <a:t>орех </a:t>
            </a:r>
            <a:r>
              <a:rPr lang="ru-RU" sz="2900" dirty="0" smtClean="0">
                <a:latin typeface="Minion Pro" pitchFamily="18" charset="0"/>
              </a:rPr>
              <a:t>были съедены. </a:t>
            </a:r>
          </a:p>
          <a:p>
            <a:pPr marL="914400" lvl="1" indent="-514350">
              <a:buFont typeface="Wingdings" pitchFamily="2" charset="2"/>
              <a:buChar char="ü"/>
            </a:pPr>
            <a:r>
              <a:rPr lang="ru-RU" sz="2900" i="1" dirty="0" smtClean="0">
                <a:latin typeface="Minion Pro" pitchFamily="18" charset="0"/>
              </a:rPr>
              <a:t>Технические </a:t>
            </a:r>
            <a:r>
              <a:rPr lang="ru-RU" sz="2900" i="1" dirty="0" smtClean="0">
                <a:latin typeface="Minion Pro" pitchFamily="18" charset="0"/>
              </a:rPr>
              <a:t>отходы</a:t>
            </a:r>
            <a:r>
              <a:rPr lang="ru-RU" sz="2900" dirty="0" smtClean="0">
                <a:latin typeface="Minion Pro" pitchFamily="18" charset="0"/>
              </a:rPr>
              <a:t>. Материалы животного или растительного происхождения, образовавшиеся при изготовления артефактов. Так, техническими отходами являются осколки кости, из которой сделали упоминавшуюся выше иглу, деревянные щепки. Сюда же будут относиться побочные продукты и отходы, возникшие в результате технических процессов, при строительстве (щепки), обработке сельхозпродукции (солома), животноводстве и т. д. Кроме того, к таким отходам следует причислить и навоз.</a:t>
            </a:r>
            <a:r>
              <a:rPr lang="ru-RU" dirty="0" smtClean="0">
                <a:latin typeface="Minion Pro" pitchFamily="18" charset="0"/>
              </a:rPr>
              <a:t/>
            </a:r>
            <a:br>
              <a:rPr lang="ru-RU" dirty="0" smtClean="0">
                <a:latin typeface="Minion Pro" pitchFamily="18" charset="0"/>
              </a:rPr>
            </a:br>
            <a:endParaRPr lang="ru-RU" dirty="0">
              <a:latin typeface="Minion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53876_90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142852"/>
            <a:ext cx="7429552" cy="5572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5857892"/>
            <a:ext cx="9144000" cy="928694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i="1" dirty="0" smtClean="0"/>
              <a:t>	</a:t>
            </a:r>
            <a:r>
              <a:rPr lang="ru-RU" sz="2100" dirty="0" smtClean="0">
                <a:latin typeface="Minion Pro" pitchFamily="18" charset="0"/>
              </a:rPr>
              <a:t>Палеолитическая </a:t>
            </a:r>
            <a:r>
              <a:rPr lang="ru-RU" sz="2100" dirty="0" smtClean="0">
                <a:latin typeface="Minion Pro" pitchFamily="18" charset="0"/>
              </a:rPr>
              <a:t>стоянка Борщево-5. Охотники на мамонтов, обитавшие на стоянке 22 тыс. лет назад, оставили целые груды костей этого </a:t>
            </a:r>
            <a:r>
              <a:rPr lang="ru-RU" sz="2100" dirty="0" smtClean="0">
                <a:latin typeface="Minion Pro" pitchFamily="18" charset="0"/>
              </a:rPr>
              <a:t>животного </a:t>
            </a:r>
          </a:p>
          <a:p>
            <a:pPr algn="ctr">
              <a:buNone/>
            </a:pPr>
            <a:r>
              <a:rPr lang="ru-RU" sz="2100" dirty="0" smtClean="0">
                <a:latin typeface="Minion Pro" pitchFamily="18" charset="0"/>
              </a:rPr>
              <a:t>(пищевые остатки)</a:t>
            </a:r>
            <a:endParaRPr lang="ru-RU" sz="2100" dirty="0">
              <a:latin typeface="Minion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428604"/>
            <a:ext cx="8258204" cy="5697559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None/>
            </a:pPr>
            <a:r>
              <a:rPr lang="ru-RU" dirty="0" smtClean="0">
                <a:latin typeface="Minion Pro" pitchFamily="18" charset="0"/>
              </a:rPr>
              <a:t>	</a:t>
            </a:r>
            <a:r>
              <a:rPr lang="ru-RU" i="1" dirty="0" err="1" smtClean="0">
                <a:latin typeface="Minion Pro" pitchFamily="18" charset="0"/>
              </a:rPr>
              <a:t>Экофакты</a:t>
            </a:r>
            <a:r>
              <a:rPr lang="ru-RU" dirty="0" smtClean="0">
                <a:latin typeface="Minion Pro" pitchFamily="18" charset="0"/>
              </a:rPr>
              <a:t>. Остатки (биологического происхождения), которые попали в культурный слой без прямого участия человека. Примерами ископаемых биологических </a:t>
            </a:r>
            <a:r>
              <a:rPr lang="ru-RU" dirty="0" err="1" smtClean="0">
                <a:latin typeface="Minion Pro" pitchFamily="18" charset="0"/>
              </a:rPr>
              <a:t>экофактов</a:t>
            </a:r>
            <a:r>
              <a:rPr lang="ru-RU" dirty="0" smtClean="0">
                <a:latin typeface="Minion Pro" pitchFamily="18" charset="0"/>
              </a:rPr>
              <a:t> могут служить: древняя пыльца или листья, принесённые ветром, раковины улиток, панцири насекомых, остатки растений, кости неодомашненных животных, обитавших на поселении или по соседству (например, домовые и полевые мыши, различные насекомые т. д.). </a:t>
            </a:r>
            <a:r>
              <a:rPr lang="ru-RU" dirty="0" err="1" smtClean="0">
                <a:latin typeface="Minion Pro" pitchFamily="18" charset="0"/>
              </a:rPr>
              <a:t>Экофакты</a:t>
            </a:r>
            <a:r>
              <a:rPr lang="ru-RU" dirty="0" smtClean="0">
                <a:latin typeface="Minion Pro" pitchFamily="18" charset="0"/>
              </a:rPr>
              <a:t> важны тем, что дают возможность реконструировать природную среду эпохи существования археологического памятника. </a:t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>Ещё один вид биологических остатков - это </a:t>
            </a:r>
            <a:r>
              <a:rPr lang="ru-RU" i="1" dirty="0" smtClean="0">
                <a:latin typeface="Minion Pro" pitchFamily="18" charset="0"/>
              </a:rPr>
              <a:t>остатки, напрямую связанные с человеком</a:t>
            </a:r>
            <a:r>
              <a:rPr lang="ru-RU" dirty="0" smtClean="0">
                <a:latin typeface="Minion Pro" pitchFamily="18" charset="0"/>
              </a:rPr>
              <a:t>. Непосредственно в слоях поселений (в отличии от культурного слоя могильников) кости человека встречаются нечасто и их наличие обычно свидетельствует о довольно экстремальных и катастрофических событиях. Но кроме них в слой попадает немало другого. Человек оставляет после себя экскременты, волосы, ногти, постоянно </a:t>
            </a:r>
            <a:r>
              <a:rPr lang="ru-RU" dirty="0" err="1" smtClean="0">
                <a:latin typeface="Minion Pro" pitchFamily="18" charset="0"/>
              </a:rPr>
              <a:t>отжелушивающиеся</a:t>
            </a:r>
            <a:r>
              <a:rPr lang="ru-RU" dirty="0" smtClean="0">
                <a:latin typeface="Minion Pro" pitchFamily="18" charset="0"/>
              </a:rPr>
              <a:t> чешуйки кожи и т.п. В итоге они и продукты их разложения могут составить существенную часть культурного слоя. </a:t>
            </a:r>
          </a:p>
          <a:p>
            <a:pPr marL="514350" indent="-514350">
              <a:buNone/>
            </a:pPr>
            <a:r>
              <a:rPr lang="ru-RU" b="1" dirty="0" smtClean="0">
                <a:latin typeface="Minion Pro" pitchFamily="18" charset="0"/>
              </a:rPr>
              <a:t>4.	Неорганические </a:t>
            </a:r>
            <a:r>
              <a:rPr lang="ru-RU" b="1" dirty="0" smtClean="0">
                <a:latin typeface="Minion Pro" pitchFamily="18" charset="0"/>
              </a:rPr>
              <a:t>остатки</a:t>
            </a:r>
            <a:r>
              <a:rPr lang="ru-RU" dirty="0" smtClean="0">
                <a:latin typeface="Minion Pro" pitchFamily="18" charset="0"/>
              </a:rPr>
              <a:t> </a:t>
            </a:r>
          </a:p>
          <a:p>
            <a:pPr marL="514350" indent="-514350">
              <a:buNone/>
            </a:pPr>
            <a:r>
              <a:rPr lang="ru-RU" dirty="0" smtClean="0">
                <a:latin typeface="Minion Pro" pitchFamily="18" charset="0"/>
              </a:rPr>
              <a:t>	</a:t>
            </a:r>
            <a:r>
              <a:rPr lang="ru-RU" dirty="0" smtClean="0">
                <a:latin typeface="Minion Pro" pitchFamily="18" charset="0"/>
              </a:rPr>
              <a:t>Четвертую </a:t>
            </a:r>
            <a:r>
              <a:rPr lang="ru-RU" dirty="0" smtClean="0">
                <a:latin typeface="Minion Pro" pitchFamily="18" charset="0"/>
              </a:rPr>
              <a:t>категорию составляют почвенные, галечные, песчаные и прочие отложения природных неорганических материалов и веществ, скопившиеся на площади памятника. Они подразделяются </a:t>
            </a:r>
            <a:r>
              <a:rPr lang="ru-RU" dirty="0" smtClean="0">
                <a:latin typeface="Minion Pro" pitchFamily="18" charset="0"/>
              </a:rPr>
              <a:t>на:</a:t>
            </a:r>
            <a:br>
              <a:rPr lang="ru-RU" dirty="0" smtClean="0">
                <a:latin typeface="Minion Pro" pitchFamily="18" charset="0"/>
              </a:rPr>
            </a:br>
            <a:r>
              <a:rPr lang="ru-RU" i="1" dirty="0" smtClean="0">
                <a:latin typeface="Minion Pro" pitchFamily="18" charset="0"/>
              </a:rPr>
              <a:t>Антропогенные</a:t>
            </a:r>
            <a:r>
              <a:rPr lang="ru-RU" dirty="0" smtClean="0">
                <a:latin typeface="Minion Pro" pitchFamily="18" charset="0"/>
              </a:rPr>
              <a:t> </a:t>
            </a:r>
            <a:r>
              <a:rPr lang="ru-RU" dirty="0" smtClean="0">
                <a:latin typeface="Minion Pro" pitchFamily="18" charset="0"/>
              </a:rPr>
              <a:t>- принесённые человеком.</a:t>
            </a:r>
          </a:p>
          <a:p>
            <a:pPr marL="514350" indent="-514350">
              <a:buNone/>
            </a:pPr>
            <a:r>
              <a:rPr lang="ru-RU" dirty="0" smtClean="0">
                <a:latin typeface="Minion Pro" pitchFamily="18" charset="0"/>
              </a:rPr>
              <a:t>	</a:t>
            </a:r>
            <a:r>
              <a:rPr lang="ru-RU" i="1" dirty="0" err="1" smtClean="0">
                <a:latin typeface="Minion Pro" pitchFamily="18" charset="0"/>
              </a:rPr>
              <a:t>Неантропогенные</a:t>
            </a:r>
            <a:r>
              <a:rPr lang="ru-RU" dirty="0" smtClean="0">
                <a:latin typeface="Minion Pro" pitchFamily="18" charset="0"/>
              </a:rPr>
              <a:t> </a:t>
            </a:r>
            <a:r>
              <a:rPr lang="ru-RU" dirty="0" smtClean="0">
                <a:latin typeface="Minion Pro" pitchFamily="18" charset="0"/>
              </a:rPr>
              <a:t>- попавшие на территорию памятника в ходе природных процессов. Например, принесённые ветром песок, глина, принесённая водными потоками, вулканический пепел и т.п.</a:t>
            </a:r>
            <a:endParaRPr lang="ru-RU" dirty="0">
              <a:latin typeface="Minion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753960_origin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3" y="142852"/>
            <a:ext cx="4500595" cy="3375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Содержимое 5" descr="754356_90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6314" y="3253983"/>
            <a:ext cx="4252914" cy="3473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86314" y="285728"/>
            <a:ext cx="41433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inion Pro" pitchFamily="18" charset="0"/>
              </a:rPr>
              <a:t>Палеолитическая стоянка Борщево-5. В стенке раскопа видна серая прослойка с разводами. Это вулканический пепел - свидетельство крупнейшего за последние 100 тыс. лет извержения в Европе - он прилетел из Италии(!). Ниже видны чёрные разводы - прослойка пожара.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3835320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inion Pro" pitchFamily="18" charset="0"/>
              </a:rPr>
              <a:t>Палеолитическая </a:t>
            </a:r>
            <a:r>
              <a:rPr lang="ru-RU" dirty="0" smtClean="0">
                <a:latin typeface="Minion Pro" pitchFamily="18" charset="0"/>
              </a:rPr>
              <a:t>стоянка Борщево-5</a:t>
            </a:r>
            <a:r>
              <a:rPr lang="ru-RU" dirty="0" smtClean="0">
                <a:latin typeface="Minion Pro" pitchFamily="18" charset="0"/>
              </a:rPr>
              <a:t>. В разрезе - геологическая история: светлые холодные суглинки (принесённых ледником) разделены прослойками </a:t>
            </a:r>
            <a:r>
              <a:rPr lang="ru-RU" dirty="0" err="1" smtClean="0">
                <a:latin typeface="Minion Pro" pitchFamily="18" charset="0"/>
              </a:rPr>
              <a:t>палеопочв</a:t>
            </a:r>
            <a:r>
              <a:rPr lang="ru-RU" dirty="0" smtClean="0">
                <a:latin typeface="Minion Pro" pitchFamily="18" charset="0"/>
              </a:rPr>
              <a:t> (эпизодами потеплений). Следы поселений разных первобытных племен 45-22 тыс. л. н. залегают друг над </a:t>
            </a:r>
            <a:r>
              <a:rPr lang="ru-RU" dirty="0" smtClean="0">
                <a:latin typeface="Minion Pro" pitchFamily="18" charset="0"/>
              </a:rPr>
              <a:t>другом.</a:t>
            </a:r>
            <a:endParaRPr lang="ru-RU" dirty="0">
              <a:latin typeface="Minion Pro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4786314" y="2571744"/>
            <a:ext cx="135732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071934" y="5429264"/>
            <a:ext cx="50006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Minion Pro" pitchFamily="18" charset="0"/>
              </a:rPr>
              <a:t>Борщево-5</a:t>
            </a:r>
            <a:endParaRPr lang="ru-RU" sz="4000" dirty="0">
              <a:latin typeface="Minion Pro" pitchFamily="18" charset="0"/>
            </a:endParaRPr>
          </a:p>
        </p:txBody>
      </p:sp>
      <p:pic>
        <p:nvPicPr>
          <p:cNvPr id="5" name="Содержимое 4" descr="DSC016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885788"/>
            <a:ext cx="8715436" cy="5810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166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4" y="714356"/>
            <a:ext cx="8786872" cy="5857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WGkUuMpSLc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6" y="857232"/>
            <a:ext cx="8929718" cy="5950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OdobJp_U2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836225"/>
            <a:ext cx="8786874" cy="5855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RWp0YyYw3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860056"/>
            <a:ext cx="8858312" cy="5903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6dk3ks1Hxc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836225"/>
            <a:ext cx="8786874" cy="5855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atin typeface="Minion Pro" pitchFamily="18" charset="0"/>
              </a:rPr>
              <a:t>Периодизация Каменного века</a:t>
            </a:r>
            <a:endParaRPr lang="ru-RU" sz="4000" dirty="0">
              <a:latin typeface="Minion Pro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42918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inion Pro" pitchFamily="18" charset="0"/>
              </a:rPr>
              <a:t>Антропологи период становления человека и общества именуют </a:t>
            </a:r>
            <a:r>
              <a:rPr lang="ru-RU" b="1" dirty="0" smtClean="0">
                <a:latin typeface="Minion Pro" pitchFamily="18" charset="0"/>
              </a:rPr>
              <a:t>Каменным </a:t>
            </a:r>
            <a:r>
              <a:rPr lang="ru-RU" b="1" dirty="0">
                <a:latin typeface="Minion Pro" pitchFamily="18" charset="0"/>
              </a:rPr>
              <a:t>веком.</a:t>
            </a:r>
            <a:r>
              <a:rPr lang="ru-RU" dirty="0">
                <a:latin typeface="Minion Pro" pitchFamily="18" charset="0"/>
              </a:rPr>
              <a:t>  </a:t>
            </a:r>
            <a:endParaRPr lang="ru-RU" dirty="0" smtClean="0">
              <a:latin typeface="Minion Pro" pitchFamily="18" charset="0"/>
            </a:endParaRPr>
          </a:p>
          <a:p>
            <a:r>
              <a:rPr lang="ru-RU" dirty="0" smtClean="0">
                <a:latin typeface="Minion Pro" pitchFamily="18" charset="0"/>
              </a:rPr>
              <a:t>Но </a:t>
            </a:r>
            <a:r>
              <a:rPr lang="ru-RU" dirty="0">
                <a:latin typeface="Minion Pro" pitchFamily="18" charset="0"/>
              </a:rPr>
              <a:t>это не век, а длительная эпоха, в которую становящиеся люди создавали и использовали в основном каменные орудия.</a:t>
            </a:r>
          </a:p>
          <a:p>
            <a:r>
              <a:rPr lang="ru-RU" dirty="0">
                <a:latin typeface="Minion Pro" pitchFamily="18" charset="0"/>
              </a:rPr>
              <a:t>Весь каменный век делится на несколько этапов</a:t>
            </a:r>
            <a:r>
              <a:rPr lang="ru-RU" dirty="0" smtClean="0">
                <a:latin typeface="Minion Pro" pitchFamily="18" charset="0"/>
              </a:rPr>
              <a:t>:</a:t>
            </a:r>
            <a:endParaRPr lang="ru-RU" dirty="0">
              <a:latin typeface="Minion Pro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Minion Pro" pitchFamily="18" charset="0"/>
              </a:rPr>
              <a:t>Палеолит</a:t>
            </a:r>
            <a:r>
              <a:rPr lang="ru-RU" dirty="0" smtClean="0">
                <a:latin typeface="Minion Pro" pitchFamily="18" charset="0"/>
              </a:rPr>
              <a:t> (от </a:t>
            </a:r>
            <a:r>
              <a:rPr lang="ru-RU" dirty="0" err="1" smtClean="0">
                <a:latin typeface="Minion Pro" pitchFamily="18" charset="0"/>
              </a:rPr>
              <a:t>палео</a:t>
            </a:r>
            <a:r>
              <a:rPr lang="ru-RU" dirty="0" smtClean="0">
                <a:latin typeface="Minion Pro" pitchFamily="18" charset="0"/>
              </a:rPr>
              <a:t> – древний, </a:t>
            </a:r>
            <a:r>
              <a:rPr lang="ru-RU" dirty="0" err="1" smtClean="0">
                <a:latin typeface="Minion Pro" pitchFamily="18" charset="0"/>
              </a:rPr>
              <a:t>литос</a:t>
            </a:r>
            <a:r>
              <a:rPr lang="ru-RU" dirty="0" smtClean="0">
                <a:latin typeface="Minion Pro" pitchFamily="18" charset="0"/>
              </a:rPr>
              <a:t> – камень) - древнекаменный век, который начался примерно </a:t>
            </a:r>
            <a:r>
              <a:rPr lang="ru-RU" dirty="0" smtClean="0">
                <a:latin typeface="Minion Pro" pitchFamily="18" charset="0"/>
              </a:rPr>
              <a:t>2,5 </a:t>
            </a:r>
            <a:r>
              <a:rPr lang="ru-RU" dirty="0" err="1" smtClean="0">
                <a:latin typeface="Minion Pro" pitchFamily="18" charset="0"/>
              </a:rPr>
              <a:t>млн</a:t>
            </a:r>
            <a:r>
              <a:rPr lang="ru-RU" dirty="0" smtClean="0">
                <a:latin typeface="Minion Pro" pitchFamily="18" charset="0"/>
              </a:rPr>
              <a:t> лет назад тысяч лет назад и, делится на три периода.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dirty="0" smtClean="0">
                <a:latin typeface="Minion Pro" pitchFamily="18" charset="0"/>
              </a:rPr>
              <a:t>Нижний палеолит (2,5 млн.л.н. - 250 тыс.л.н.)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ru-RU" dirty="0" err="1" smtClean="0">
                <a:latin typeface="Minion Pro" pitchFamily="18" charset="0"/>
              </a:rPr>
              <a:t>Олдувай</a:t>
            </a:r>
            <a:endParaRPr lang="ru-RU" dirty="0" smtClean="0">
              <a:latin typeface="Minion Pro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ru-RU" dirty="0" err="1" smtClean="0">
                <a:latin typeface="Minion Pro" pitchFamily="18" charset="0"/>
              </a:rPr>
              <a:t>Ашель</a:t>
            </a:r>
            <a:endParaRPr lang="ru-RU" dirty="0" smtClean="0">
              <a:latin typeface="Minion Pro" pitchFamily="18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ru-RU" dirty="0" smtClean="0">
                <a:latin typeface="Minion Pro" pitchFamily="18" charset="0"/>
              </a:rPr>
              <a:t>Средний палеолит (250-35/40 тыс.л.н.)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ru-RU" dirty="0" err="1" smtClean="0">
                <a:latin typeface="Minion Pro" pitchFamily="18" charset="0"/>
              </a:rPr>
              <a:t>Мустье</a:t>
            </a:r>
            <a:r>
              <a:rPr lang="ru-RU" dirty="0" smtClean="0">
                <a:latin typeface="Minion Pro" pitchFamily="18" charset="0"/>
              </a:rPr>
              <a:t> (80-40 тыс.л.н.)</a:t>
            </a:r>
          </a:p>
          <a:p>
            <a:pPr marL="800100" lvl="1" indent="-342900">
              <a:buFont typeface="+mj-lt"/>
              <a:buAutoNum type="arabicParenR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inion Pro" pitchFamily="18" charset="0"/>
              </a:rPr>
              <a:t>Верхний палеолит (40-12 тыс.л.н.)</a:t>
            </a:r>
          </a:p>
          <a:p>
            <a:pPr marL="1257300" lvl="2" indent="-342900"/>
            <a:r>
              <a:rPr lang="ru-RU" dirty="0" smtClean="0">
                <a:latin typeface="Minion Pro" pitchFamily="18" charset="0"/>
              </a:rPr>
              <a:t>I. </a:t>
            </a:r>
            <a:r>
              <a:rPr lang="ru-RU" dirty="0" err="1" smtClean="0">
                <a:latin typeface="Minion Pro" pitchFamily="18" charset="0"/>
              </a:rPr>
              <a:t>Перегордийская</a:t>
            </a:r>
            <a:r>
              <a:rPr lang="ru-RU" dirty="0" smtClean="0">
                <a:latin typeface="Minion Pro" pitchFamily="18" charset="0"/>
              </a:rPr>
              <a:t> культура - 37-29 тыс. лет тому назад.</a:t>
            </a:r>
          </a:p>
          <a:p>
            <a:pPr marL="1257300" lvl="2" indent="-342900"/>
            <a:r>
              <a:rPr lang="ru-RU" dirty="0" smtClean="0">
                <a:latin typeface="Minion Pro" pitchFamily="18" charset="0"/>
              </a:rPr>
              <a:t>II.  </a:t>
            </a:r>
            <a:r>
              <a:rPr lang="ru-RU" dirty="0" err="1" smtClean="0">
                <a:latin typeface="Minion Pro" pitchFamily="18" charset="0"/>
              </a:rPr>
              <a:t>Ориньякская</a:t>
            </a:r>
            <a:r>
              <a:rPr lang="ru-RU" dirty="0" smtClean="0">
                <a:latin typeface="Minion Pro" pitchFamily="18" charset="0"/>
              </a:rPr>
              <a:t> культура - 30-24 тыс. лет тому назад.</a:t>
            </a:r>
          </a:p>
          <a:p>
            <a:pPr marL="1257300" lvl="2" indent="-342900"/>
            <a:r>
              <a:rPr lang="ru-RU" dirty="0" smtClean="0">
                <a:latin typeface="Minion Pro" pitchFamily="18" charset="0"/>
              </a:rPr>
              <a:t>III.  </a:t>
            </a:r>
            <a:r>
              <a:rPr lang="ru-RU" dirty="0" err="1" smtClean="0">
                <a:latin typeface="Minion Pro" pitchFamily="18" charset="0"/>
              </a:rPr>
              <a:t>Солютрейская</a:t>
            </a:r>
            <a:r>
              <a:rPr lang="ru-RU" dirty="0" smtClean="0">
                <a:latin typeface="Minion Pro" pitchFamily="18" charset="0"/>
              </a:rPr>
              <a:t> культура - 24-17 тыс. лет тому назад.</a:t>
            </a:r>
          </a:p>
          <a:p>
            <a:pPr marL="1257300" lvl="2" indent="-342900"/>
            <a:r>
              <a:rPr lang="ru-RU" dirty="0" smtClean="0">
                <a:latin typeface="Minion Pro" pitchFamily="18" charset="0"/>
              </a:rPr>
              <a:t>IV.  </a:t>
            </a:r>
            <a:r>
              <a:rPr lang="ru-RU" dirty="0" err="1" smtClean="0">
                <a:latin typeface="Minion Pro" pitchFamily="18" charset="0"/>
              </a:rPr>
              <a:t>Мадленская</a:t>
            </a:r>
            <a:r>
              <a:rPr lang="ru-RU" dirty="0" smtClean="0">
                <a:latin typeface="Minion Pro" pitchFamily="18" charset="0"/>
              </a:rPr>
              <a:t> культура- 15-7 тыс. лет тому назад. 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Minion Pro" pitchFamily="18" charset="0"/>
              </a:rPr>
              <a:t>Мезолит (</a:t>
            </a:r>
            <a:r>
              <a:rPr lang="ru-RU" dirty="0" smtClean="0">
                <a:latin typeface="Minion Pro" pitchFamily="18" charset="0"/>
              </a:rPr>
              <a:t>от мезо – средний, </a:t>
            </a:r>
            <a:r>
              <a:rPr lang="ru-RU" dirty="0" err="1" smtClean="0">
                <a:latin typeface="Minion Pro" pitchFamily="18" charset="0"/>
              </a:rPr>
              <a:t>литос</a:t>
            </a:r>
            <a:r>
              <a:rPr lang="ru-RU" dirty="0" smtClean="0">
                <a:latin typeface="Minion Pro" pitchFamily="18" charset="0"/>
              </a:rPr>
              <a:t> камень) – средний каменный век (12-7/8 тыс.л.н.)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latin typeface="Minion Pro" pitchFamily="18" charset="0"/>
              </a:rPr>
              <a:t>Неолит </a:t>
            </a:r>
            <a:r>
              <a:rPr lang="ru-RU" dirty="0" smtClean="0">
                <a:latin typeface="Minion Pro" pitchFamily="18" charset="0"/>
              </a:rPr>
              <a:t>(от </a:t>
            </a:r>
            <a:r>
              <a:rPr lang="ru-RU" dirty="0" err="1" smtClean="0">
                <a:latin typeface="Minion Pro" pitchFamily="18" charset="0"/>
              </a:rPr>
              <a:t>нео</a:t>
            </a:r>
            <a:r>
              <a:rPr lang="ru-RU" dirty="0" smtClean="0">
                <a:latin typeface="Minion Pro" pitchFamily="18" charset="0"/>
              </a:rPr>
              <a:t> – новый, </a:t>
            </a:r>
            <a:r>
              <a:rPr lang="ru-RU" dirty="0" err="1" smtClean="0">
                <a:latin typeface="Minion Pro" pitchFamily="18" charset="0"/>
              </a:rPr>
              <a:t>литос</a:t>
            </a:r>
            <a:r>
              <a:rPr lang="ru-RU" dirty="0" smtClean="0">
                <a:latin typeface="Minion Pro" pitchFamily="18" charset="0"/>
              </a:rPr>
              <a:t> – камень) – новый каменный век. (9/10 – 5/6 тыс.л.н.) В </a:t>
            </a:r>
            <a:r>
              <a:rPr lang="ru-RU" dirty="0">
                <a:latin typeface="Minion Pro" pitchFamily="18" charset="0"/>
              </a:rPr>
              <a:t>отдельных местах земли, в жизни отдельных племен продолжается до сих пор. Современным антропологам известны не только неолитические племена, живущие сегодня, но и мезолитические, в хозяйстве и быте которых многое осталось от «</a:t>
            </a:r>
            <a:r>
              <a:rPr lang="ru-RU" dirty="0" err="1">
                <a:latin typeface="Minion Pro" pitchFamily="18" charset="0"/>
              </a:rPr>
              <a:t>среднекаменного</a:t>
            </a:r>
            <a:r>
              <a:rPr lang="ru-RU" dirty="0">
                <a:latin typeface="Minion Pro" pitchFamily="18" charset="0"/>
              </a:rPr>
              <a:t>» века.</a:t>
            </a: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2285984" y="2714620"/>
            <a:ext cx="142876" cy="35719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572000" y="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00298" y="2714620"/>
            <a:ext cx="88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inion Pro" pitchFamily="18" charset="0"/>
              </a:rPr>
              <a:t>Эпохи</a:t>
            </a:r>
            <a:endParaRPr lang="ru-RU" dirty="0">
              <a:latin typeface="Minion Pro" pitchFamily="18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6357950" y="4071942"/>
            <a:ext cx="285752" cy="107157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29388" y="4077306"/>
            <a:ext cx="2714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Minion Pro" pitchFamily="18" charset="0"/>
              </a:rPr>
              <a:t>Переодизация</a:t>
            </a:r>
            <a:r>
              <a:rPr lang="ru-RU" dirty="0" smtClean="0">
                <a:latin typeface="Minion Pro" pitchFamily="18" charset="0"/>
              </a:rPr>
              <a:t> искусства Верхнего палеолита Западной Европы</a:t>
            </a:r>
            <a:endParaRPr lang="ru-RU" dirty="0">
              <a:latin typeface="Minion Pro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1928794" y="3000372"/>
            <a:ext cx="100013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785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U4DGaDRqMO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812394"/>
            <a:ext cx="8715436" cy="5808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3GkuW3ViaB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788618"/>
            <a:ext cx="8858312" cy="5903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016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43372" y="142851"/>
            <a:ext cx="4824418" cy="3216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Содержимое 6" descr="DSC0163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3" y="3500438"/>
            <a:ext cx="4895856" cy="3263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16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813" y="632606"/>
            <a:ext cx="8802343" cy="5868228"/>
          </a:xfrm>
        </p:spPr>
      </p:pic>
      <p:sp>
        <p:nvSpPr>
          <p:cNvPr id="6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zys8LOZ5TG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20" y="142851"/>
            <a:ext cx="8579978" cy="6434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k69texmEWB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3108" y="205594"/>
            <a:ext cx="4935744" cy="6580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iqVdQ-UKj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01993"/>
            <a:ext cx="8643997" cy="6482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fukyxG6c7gI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600" y="514850"/>
            <a:ext cx="8875287" cy="5914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p.userapi.com/c845419/v845419254/db0db/H-YZ8EVeu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0266"/>
            <a:ext cx="8715436" cy="6536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ebGrXAaeCq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98400"/>
            <a:ext cx="8688996" cy="6516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Minion Pro" pitchFamily="18" charset="0"/>
              </a:rPr>
              <a:t>Костенковские</a:t>
            </a:r>
            <a:r>
              <a:rPr lang="ru-RU" dirty="0" smtClean="0">
                <a:latin typeface="Minion Pro" pitchFamily="18" charset="0"/>
              </a:rPr>
              <a:t> стоянки</a:t>
            </a:r>
            <a:endParaRPr lang="ru-RU" dirty="0">
              <a:latin typeface="Minion Pro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err="1" smtClean="0">
                <a:latin typeface="Minion Pro" pitchFamily="18" charset="0"/>
              </a:rPr>
              <a:t>Костёнковско-борщёвский</a:t>
            </a:r>
            <a:r>
              <a:rPr lang="ru-RU" dirty="0" smtClean="0">
                <a:latin typeface="Minion Pro" pitchFamily="18" charset="0"/>
              </a:rPr>
              <a:t> комплекс стоянок каменного века — палеолитические стоянки древнего человека, обнаруженные в районе сёл </a:t>
            </a:r>
            <a:r>
              <a:rPr lang="ru-RU" dirty="0" err="1" smtClean="0">
                <a:latin typeface="Minion Pro" pitchFamily="18" charset="0"/>
              </a:rPr>
              <a:t>Костёнки</a:t>
            </a:r>
            <a:r>
              <a:rPr lang="ru-RU" dirty="0" smtClean="0">
                <a:latin typeface="Minion Pro" pitchFamily="18" charset="0"/>
              </a:rPr>
              <a:t> и Борщёво в Хохольском районе Воронежской области. Памятники </a:t>
            </a:r>
            <a:r>
              <a:rPr lang="ru-RU" dirty="0" err="1" smtClean="0">
                <a:latin typeface="Minion Pro" pitchFamily="18" charset="0"/>
              </a:rPr>
              <a:t>ориньякской</a:t>
            </a:r>
            <a:r>
              <a:rPr lang="ru-RU" dirty="0" smtClean="0">
                <a:latin typeface="Minion Pro" pitchFamily="18" charset="0"/>
              </a:rPr>
              <a:t> культуры сосредоточены здесь на очень небольшой территории: более 60 стоянок древнего каменного века — стоянки </a:t>
            </a:r>
            <a:r>
              <a:rPr lang="ru-RU" dirty="0" err="1" smtClean="0">
                <a:latin typeface="Minion Pro" pitchFamily="18" charset="0"/>
              </a:rPr>
              <a:t>Костёнки-I</a:t>
            </a:r>
            <a:r>
              <a:rPr lang="ru-RU" dirty="0" smtClean="0">
                <a:latin typeface="Minion Pro" pitchFamily="18" charset="0"/>
              </a:rPr>
              <a:t>—XXI, Борщёво-I—V (в том числе 10 многослойных) занимают площадь 30 км². Для их изучения и сохранения в 1991 году филиал «</a:t>
            </a:r>
            <a:r>
              <a:rPr lang="ru-RU" dirty="0" err="1" smtClean="0">
                <a:latin typeface="Minion Pro" pitchFamily="18" charset="0"/>
              </a:rPr>
              <a:t>Костёнки</a:t>
            </a:r>
            <a:r>
              <a:rPr lang="ru-RU" dirty="0" smtClean="0">
                <a:latin typeface="Minion Pro" pitchFamily="18" charset="0"/>
              </a:rPr>
              <a:t>» Воронежского краеведческого музея был преобразован в Государственный археологический музей-заповедник «</a:t>
            </a:r>
            <a:r>
              <a:rPr lang="ru-RU" dirty="0" err="1" smtClean="0">
                <a:latin typeface="Minion Pro" pitchFamily="18" charset="0"/>
              </a:rPr>
              <a:t>Костёнки</a:t>
            </a:r>
            <a:r>
              <a:rPr lang="ru-RU" dirty="0" smtClean="0">
                <a:latin typeface="Minion Pro" pitchFamily="18" charset="0"/>
              </a:rPr>
              <a:t>».</a:t>
            </a:r>
            <a:endParaRPr lang="ru-RU" dirty="0">
              <a:latin typeface="Minion Pro" pitchFamily="18" charset="0"/>
            </a:endParaRPr>
          </a:p>
        </p:txBody>
      </p:sp>
      <p:pic>
        <p:nvPicPr>
          <p:cNvPr id="5" name="Содержимое 4" descr="4_1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35131"/>
            <a:ext cx="4038600" cy="4456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01589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8562" y="666731"/>
            <a:ext cx="8751156" cy="5834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15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738168"/>
            <a:ext cx="8786874" cy="5857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ByDs0p-y46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57222" y="0"/>
            <a:ext cx="10291021" cy="6858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14348" y="1928802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bg1"/>
                </a:solidFill>
              </a:rPr>
              <a:t>Источники: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Официальный сайт </a:t>
            </a:r>
            <a:r>
              <a:rPr lang="ru-RU" dirty="0" smtClean="0">
                <a:solidFill>
                  <a:schemeClr val="bg1"/>
                </a:solidFill>
              </a:rPr>
              <a:t>музея-заповедника </a:t>
            </a: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dirty="0" err="1" smtClean="0">
                <a:solidFill>
                  <a:schemeClr val="bg1"/>
                </a:solidFill>
              </a:rPr>
              <a:t>Костенки</a:t>
            </a:r>
            <a:r>
              <a:rPr lang="ru-RU" dirty="0" smtClean="0">
                <a:solidFill>
                  <a:schemeClr val="bg1"/>
                </a:solidFill>
              </a:rPr>
              <a:t>» </a:t>
            </a:r>
            <a:r>
              <a:rPr lang="en-US" dirty="0" smtClean="0">
                <a:solidFill>
                  <a:schemeClr val="bg1"/>
                </a:solidFill>
              </a:rPr>
              <a:t>http://kostenki-museum.ru/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 smtClean="0">
                <a:solidFill>
                  <a:schemeClr val="bg1"/>
                </a:solidFill>
              </a:rPr>
              <a:t>Блог</a:t>
            </a:r>
            <a:r>
              <a:rPr lang="ru-RU" dirty="0" smtClean="0">
                <a:solidFill>
                  <a:schemeClr val="bg1"/>
                </a:solidFill>
              </a:rPr>
              <a:t> о культурном слое </a:t>
            </a:r>
            <a:r>
              <a:rPr lang="en-US" dirty="0" smtClean="0">
                <a:solidFill>
                  <a:schemeClr val="bg1"/>
                </a:solidFill>
              </a:rPr>
              <a:t>https://starcheolog.livejournal.com/68646.html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pp.userapi.com/c849328/v849328264/3f258/IBBxvS0H9g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92919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Спасибо за внимание!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3617kostenkivla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0"/>
            <a:ext cx="8072494" cy="694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Minion Pro" pitchFamily="18" charset="0"/>
              </a:rPr>
              <a:t>Музей-заповедник </a:t>
            </a:r>
            <a:r>
              <a:rPr lang="ru-RU" dirty="0" err="1" smtClean="0">
                <a:latin typeface="Minion Pro" pitchFamily="18" charset="0"/>
              </a:rPr>
              <a:t>Костёнки</a:t>
            </a:r>
            <a:r>
              <a:rPr lang="ru-RU" dirty="0" smtClean="0">
                <a:latin typeface="Minion Pro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muzey-zapovednik-kostenki-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029" y="1857364"/>
            <a:ext cx="4407971" cy="3305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424394" cy="5214974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 smtClean="0">
                <a:latin typeface="Minion Pro" pitchFamily="18" charset="0"/>
              </a:rPr>
              <a:t>Государственный археологический музей-заповедник «</a:t>
            </a:r>
            <a:r>
              <a:rPr lang="ru-RU" sz="3300" dirty="0" err="1" smtClean="0">
                <a:latin typeface="Minion Pro" pitchFamily="18" charset="0"/>
              </a:rPr>
              <a:t>Костёнки</a:t>
            </a:r>
            <a:r>
              <a:rPr lang="ru-RU" sz="3300" dirty="0" smtClean="0">
                <a:latin typeface="Minion Pro" pitchFamily="18" charset="0"/>
              </a:rPr>
              <a:t>» — учреждение, которое занимается охраной, изучением и популяризацией </a:t>
            </a:r>
            <a:r>
              <a:rPr lang="ru-RU" sz="3300" dirty="0" err="1" smtClean="0">
                <a:latin typeface="Minion Pro" pitchFamily="18" charset="0"/>
              </a:rPr>
              <a:t>костёнковских</a:t>
            </a:r>
            <a:r>
              <a:rPr lang="ru-RU" sz="3300" dirty="0" smtClean="0">
                <a:latin typeface="Minion Pro" pitchFamily="18" charset="0"/>
              </a:rPr>
              <a:t> стоянок в Хохольском районе Воронежской области. Здание музея находится над стоянкой Костёнки-11. </a:t>
            </a:r>
          </a:p>
          <a:p>
            <a:r>
              <a:rPr lang="ru-RU" sz="3300" dirty="0" smtClean="0">
                <a:latin typeface="Minion Pro" pitchFamily="18" charset="0"/>
              </a:rPr>
              <a:t>В ведении музея 9 га в селах </a:t>
            </a:r>
            <a:r>
              <a:rPr lang="ru-RU" sz="3300" dirty="0" err="1" smtClean="0">
                <a:latin typeface="Minion Pro" pitchFamily="18" charset="0"/>
              </a:rPr>
              <a:t>Костёнки</a:t>
            </a:r>
            <a:r>
              <a:rPr lang="ru-RU" sz="3300" dirty="0" smtClean="0">
                <a:latin typeface="Minion Pro" pitchFamily="18" charset="0"/>
              </a:rPr>
              <a:t> и Борщёво и 25 охранных зон, содержащих порядка 60 памятников верхнего палеолита. Одна из жемчужин музея — жилище первобытного человека, построенное из костей мамонта. </a:t>
            </a:r>
          </a:p>
          <a:p>
            <a:r>
              <a:rPr lang="ru-RU" sz="3300" dirty="0" smtClean="0">
                <a:latin typeface="Minion Pro" pitchFamily="18" charset="0"/>
              </a:rPr>
              <a:t>Идея создания музея принадлежала археологу А. Н. Рогачеву. Раскопки и консервация памятника осуществлялись под руководством А. Н. Рогачева и силами экспедиции Ленинградского отделения Института археологии АН СССР.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2852"/>
            <a:ext cx="9144000" cy="321471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Minion Pro" pitchFamily="18" charset="0"/>
              </a:rPr>
              <a:t>Возведение бетонного здания музея в селе </a:t>
            </a:r>
            <a:r>
              <a:rPr lang="ru-RU" dirty="0" err="1" smtClean="0">
                <a:latin typeface="Minion Pro" pitchFamily="18" charset="0"/>
              </a:rPr>
              <a:t>Костёнки</a:t>
            </a:r>
            <a:r>
              <a:rPr lang="ru-RU" dirty="0" smtClean="0">
                <a:latin typeface="Minion Pro" pitchFamily="18" charset="0"/>
              </a:rPr>
              <a:t> началось в 1965 году на средства областного бюджета. Музей был выстроен прямо над одной из </a:t>
            </a:r>
            <a:r>
              <a:rPr lang="ru-RU" dirty="0" err="1" smtClean="0">
                <a:latin typeface="Minion Pro" pitchFamily="18" charset="0"/>
              </a:rPr>
              <a:t>костёнковских</a:t>
            </a:r>
            <a:r>
              <a:rPr lang="ru-RU" dirty="0" smtClean="0">
                <a:latin typeface="Minion Pro" pitchFamily="18" charset="0"/>
              </a:rPr>
              <a:t> стоянок возрастом около 20 000 лет. Под крышей музея законсервировано древнее жилище, выстроенное из костей мамонта и окруженное пятью ямами-кладовыми для хранения запасов пищи. Достроено здание было в 1979 году.</a:t>
            </a:r>
          </a:p>
          <a:p>
            <a:r>
              <a:rPr lang="ru-RU" dirty="0" smtClean="0">
                <a:latin typeface="Minion Pro" pitchFamily="18" charset="0"/>
              </a:rPr>
              <a:t>В 1983 году музей, бывший тогда филиалом Воронежского областного краеведческого музея, открылся для посещения широкой публикой. В 1991 году филиал «</a:t>
            </a:r>
            <a:r>
              <a:rPr lang="ru-RU" dirty="0" err="1" smtClean="0">
                <a:latin typeface="Minion Pro" pitchFamily="18" charset="0"/>
              </a:rPr>
              <a:t>Костёнки</a:t>
            </a:r>
            <a:r>
              <a:rPr lang="ru-RU" dirty="0" smtClean="0">
                <a:latin typeface="Minion Pro" pitchFamily="18" charset="0"/>
              </a:rPr>
              <a:t>» отделился от Воронежского краеведческого музея и приобрел статус музея-заповедника, включившего в свою территорию не только музей над стоянкой Костёнки-11, но и все верхнепалеолитические памятники Костенковско-Борщёвского района, а также славянский Борщёвский курганный могильник </a:t>
            </a:r>
            <a:r>
              <a:rPr lang="ru-RU" dirty="0" err="1" smtClean="0">
                <a:latin typeface="Minion Pro" pitchFamily="18" charset="0"/>
              </a:rPr>
              <a:t>роменско-борщёвской</a:t>
            </a:r>
            <a:r>
              <a:rPr lang="ru-RU" dirty="0" smtClean="0">
                <a:latin typeface="Minion Pro" pitchFamily="18" charset="0"/>
              </a:rPr>
              <a:t> культуры.</a:t>
            </a:r>
            <a:endParaRPr lang="ru-RU" dirty="0">
              <a:latin typeface="Minion Pro" pitchFamily="18" charset="0"/>
            </a:endParaRPr>
          </a:p>
        </p:txBody>
      </p:sp>
      <p:pic>
        <p:nvPicPr>
          <p:cNvPr id="5" name="Содержимое 4" descr="kostenki-881353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6226" y="2809927"/>
            <a:ext cx="5864732" cy="3905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85728"/>
            <a:ext cx="8401080" cy="2500329"/>
          </a:xfrm>
        </p:spPr>
        <p:txBody>
          <a:bodyPr>
            <a:normAutofit fontScale="55000" lnSpcReduction="20000"/>
          </a:bodyPr>
          <a:lstStyle/>
          <a:p>
            <a:r>
              <a:rPr lang="ru-RU" sz="3300" dirty="0" smtClean="0">
                <a:latin typeface="Minion Pro" pitchFamily="18" charset="0"/>
              </a:rPr>
              <a:t>По словам директора музея Виктора Попова, "Музей археологии – по сути саркофаг, полностью накрывающий древнюю стоянку, – построенный еще при советской власти, был и остается единственным в мире. Просто ни в одном другом месте жилище </a:t>
            </a:r>
            <a:r>
              <a:rPr lang="ru-RU" sz="3300" dirty="0" err="1" smtClean="0">
                <a:latin typeface="Minion Pro" pitchFamily="18" charset="0"/>
              </a:rPr>
              <a:t>homo</a:t>
            </a:r>
            <a:r>
              <a:rPr lang="ru-RU" sz="3300" dirty="0" smtClean="0">
                <a:latin typeface="Minion Pro" pitchFamily="18" charset="0"/>
              </a:rPr>
              <a:t> </a:t>
            </a:r>
            <a:r>
              <a:rPr lang="ru-RU" sz="3300" dirty="0" err="1" smtClean="0">
                <a:latin typeface="Minion Pro" pitchFamily="18" charset="0"/>
              </a:rPr>
              <a:t>sapiens</a:t>
            </a:r>
            <a:r>
              <a:rPr lang="ru-RU" sz="3300" dirty="0" smtClean="0">
                <a:latin typeface="Minion Pro" pitchFamily="18" charset="0"/>
              </a:rPr>
              <a:t> не сохранилось в таком первозданном виде, как в </a:t>
            </a:r>
            <a:r>
              <a:rPr lang="ru-RU" sz="3300" dirty="0" err="1" smtClean="0">
                <a:latin typeface="Minion Pro" pitchFamily="18" charset="0"/>
              </a:rPr>
              <a:t>Костёнках</a:t>
            </a:r>
            <a:r>
              <a:rPr lang="ru-RU" sz="3300" dirty="0" smtClean="0">
                <a:latin typeface="Minion Pro" pitchFamily="18" charset="0"/>
              </a:rPr>
              <a:t>."</a:t>
            </a:r>
          </a:p>
          <a:p>
            <a:r>
              <a:rPr lang="ru-RU" sz="3300" dirty="0" smtClean="0">
                <a:latin typeface="Minion Pro" pitchFamily="18" charset="0"/>
              </a:rPr>
              <a:t>В 2014 году непосредственно за зданием музея на глубине всего 70 сантиметров археологи нашли полукруг из костей мамонта — каркас древнего жилища. Часть постройки находится под зданием музея. Данное жилище крупнее первого, было круглой формы и достигало 8—9 метров в диаметре. </a:t>
            </a:r>
          </a:p>
          <a:p>
            <a:endParaRPr lang="ru-RU" dirty="0"/>
          </a:p>
        </p:txBody>
      </p:sp>
      <p:pic>
        <p:nvPicPr>
          <p:cNvPr id="5" name="Содержимое 4" descr="kostenki-18_01_07-19_07_41-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70743" y="2500306"/>
            <a:ext cx="6363146" cy="4225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Minion Pro" pitchFamily="18" charset="0"/>
              </a:rPr>
              <a:t>История раскопок</a:t>
            </a:r>
            <a:endParaRPr lang="ru-RU" sz="4000" dirty="0">
              <a:latin typeface="Minion Pro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258176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9088"/>
                <a:gridCol w="41290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>
                          <a:latin typeface="Minion Pro" pitchFamily="18" charset="0"/>
                        </a:rPr>
                        <a:t>28 июня 1879 года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Minion Pro" pitchFamily="18" charset="0"/>
                        </a:rPr>
                        <a:t>И.С. Поляков</a:t>
                      </a:r>
                      <a:endParaRPr lang="ru-RU" b="0" dirty="0">
                        <a:latin typeface="Minion Pro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1881 год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А.И.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Кельсиев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1904 год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Н.И. Криштафович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1905 год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А.А. Спицын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1915 год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С.А. Круковский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1922 год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С.Н. Замятнин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1923-1938 год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П.П.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Ефименко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1948-1960-е годы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А.Н. Рогачев, П.И.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Борисковский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Minion Pro" pitchFamily="18" charset="0"/>
                        </a:rPr>
                        <a:t>1970-е годы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А.Н. Рогачев, Н.Д.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Праслов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1980-е годы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Н.Д.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Праслов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1998-2012 годы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Minion Pro" pitchFamily="18" charset="0"/>
                        </a:rPr>
                        <a:t>М.В.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Аникович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, С.А. </a:t>
                      </a:r>
                      <a:r>
                        <a:rPr lang="ru-RU" dirty="0" err="1" smtClean="0">
                          <a:latin typeface="Minion Pro" pitchFamily="18" charset="0"/>
                        </a:rPr>
                        <a:t>Синицын,В.В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. Попов, </a:t>
                      </a:r>
                      <a:r>
                        <a:rPr lang="ru-RU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Minion Pro" pitchFamily="18" charset="0"/>
                        </a:rPr>
                        <a:t>С.Н. Лисицын</a:t>
                      </a:r>
                      <a:r>
                        <a:rPr lang="ru-RU" dirty="0" smtClean="0">
                          <a:latin typeface="Minion Pro" pitchFamily="18" charset="0"/>
                        </a:rPr>
                        <a:t>, А.Ю. Пустовалов, А.Е. Дудин </a:t>
                      </a:r>
                      <a:endParaRPr lang="ru-RU" dirty="0">
                        <a:latin typeface="Minion Pro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Minion Pro" pitchFamily="18" charset="0"/>
              </a:rPr>
              <a:t>Культурный слой</a:t>
            </a:r>
            <a:endParaRPr lang="ru-RU" sz="4000" dirty="0">
              <a:latin typeface="Minion Pro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071546"/>
            <a:ext cx="4000528" cy="5054617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Minion Pro" pitchFamily="18" charset="0"/>
              </a:rPr>
              <a:t>Культурный слой - это слой земли на местах человеческих поселений, содержащий следы или остатки деятельности человека. Его мощность может быть от нескольких см до нескольких десятков метров. </a:t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/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>Или можно сказать короче. </a:t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>Культурный слой - это слой земли, содержащий остатки деятельности человека: древние сооружения, строительный и хозяйственный мусор, золу и т. д.</a:t>
            </a:r>
          </a:p>
          <a:p>
            <a:r>
              <a:rPr lang="ru-RU" dirty="0" smtClean="0">
                <a:latin typeface="Minion Pro" pitchFamily="18" charset="0"/>
              </a:rPr>
              <a:t>Для того чтобы понять что такое культурный слой, надо ответить на два основных вопроса.</a:t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/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>1.Из чего состоит культурный слой?</a:t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/>
            </a:r>
            <a:br>
              <a:rPr lang="ru-RU" dirty="0" smtClean="0">
                <a:latin typeface="Minion Pro" pitchFamily="18" charset="0"/>
              </a:rPr>
            </a:br>
            <a:r>
              <a:rPr lang="ru-RU" dirty="0" smtClean="0">
                <a:latin typeface="Minion Pro" pitchFamily="18" charset="0"/>
              </a:rPr>
              <a:t>2.Как он откладывается?</a:t>
            </a:r>
            <a:endParaRPr lang="ru-RU" dirty="0">
              <a:latin typeface="Minion Pro" pitchFamily="18" charset="0"/>
            </a:endParaRPr>
          </a:p>
        </p:txBody>
      </p:sp>
      <p:pic>
        <p:nvPicPr>
          <p:cNvPr id="5" name="Содержимое 4" descr="761386_original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4080" y="2000240"/>
            <a:ext cx="4412762" cy="3309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597</Words>
  <Application>Microsoft Office PowerPoint</Application>
  <PresentationFormat>Экран (4:3)</PresentationFormat>
  <Paragraphs>79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Костенковско-Борщевская археологическая экспедиция</vt:lpstr>
      <vt:lpstr>Периодизация Каменного века</vt:lpstr>
      <vt:lpstr>Костенковские стоянки</vt:lpstr>
      <vt:lpstr>Слайд 4</vt:lpstr>
      <vt:lpstr> Музей-заповедник Костёнки  </vt:lpstr>
      <vt:lpstr>Слайд 6</vt:lpstr>
      <vt:lpstr>Слайд 7</vt:lpstr>
      <vt:lpstr>История раскопок</vt:lpstr>
      <vt:lpstr>Культурный слой</vt:lpstr>
      <vt:lpstr>Из чего состоит культурный слой?</vt:lpstr>
      <vt:lpstr>Слайд 11</vt:lpstr>
      <vt:lpstr>Слайд 12</vt:lpstr>
      <vt:lpstr>Слайд 13</vt:lpstr>
      <vt:lpstr>Борщево-5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76</cp:revision>
  <dcterms:created xsi:type="dcterms:W3CDTF">2018-09-11T15:18:09Z</dcterms:created>
  <dcterms:modified xsi:type="dcterms:W3CDTF">2018-09-21T20:11:52Z</dcterms:modified>
</cp:coreProperties>
</file>